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8288000" cy="10287000"/>
  <p:notesSz cx="6858000" cy="9144000"/>
  <p:embeddedFontLst>
    <p:embeddedFont>
      <p:font typeface="Anantason" panose="020B0604020202020204" charset="-34"/>
      <p:regular r:id="rId16"/>
    </p:embeddedFont>
    <p:embeddedFont>
      <p:font typeface="Anantason Bold" panose="020B0604020202020204" charset="-34"/>
      <p:regular r:id="rId17"/>
    </p:embeddedFon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Muli" panose="020B0604020202020204" charset="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Relationship Id="rId14" Type="http://schemas.openxmlformats.org/officeDocument/2006/relationships/image" Target="../media/image1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8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4.png"/><Relationship Id="rId7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svg"/><Relationship Id="rId11" Type="http://schemas.openxmlformats.org/officeDocument/2006/relationships/image" Target="../media/image34.png"/><Relationship Id="rId5" Type="http://schemas.openxmlformats.org/officeDocument/2006/relationships/image" Target="../media/image17.png"/><Relationship Id="rId10" Type="http://schemas.openxmlformats.org/officeDocument/2006/relationships/image" Target="../media/image20.svg"/><Relationship Id="rId4" Type="http://schemas.openxmlformats.org/officeDocument/2006/relationships/image" Target="../media/image5.svg"/><Relationship Id="rId9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4.png"/><Relationship Id="rId7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svg"/><Relationship Id="rId11" Type="http://schemas.openxmlformats.org/officeDocument/2006/relationships/image" Target="../media/image35.png"/><Relationship Id="rId5" Type="http://schemas.openxmlformats.org/officeDocument/2006/relationships/image" Target="../media/image17.png"/><Relationship Id="rId10" Type="http://schemas.openxmlformats.org/officeDocument/2006/relationships/image" Target="../media/image20.svg"/><Relationship Id="rId4" Type="http://schemas.openxmlformats.org/officeDocument/2006/relationships/image" Target="../media/image5.svg"/><Relationship Id="rId9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3.svg"/><Relationship Id="rId9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7.png"/><Relationship Id="rId7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8.svg"/><Relationship Id="rId9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13" Type="http://schemas.openxmlformats.org/officeDocument/2006/relationships/image" Target="../media/image24.png"/><Relationship Id="rId3" Type="http://schemas.openxmlformats.org/officeDocument/2006/relationships/image" Target="../media/image4.png"/><Relationship Id="rId7" Type="http://schemas.openxmlformats.org/officeDocument/2006/relationships/image" Target="../media/image17.png"/><Relationship Id="rId12" Type="http://schemas.openxmlformats.org/officeDocument/2006/relationships/image" Target="../media/image20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svg"/><Relationship Id="rId11" Type="http://schemas.openxmlformats.org/officeDocument/2006/relationships/image" Target="../media/image19.png"/><Relationship Id="rId5" Type="http://schemas.openxmlformats.org/officeDocument/2006/relationships/image" Target="../media/image22.png"/><Relationship Id="rId15" Type="http://schemas.openxmlformats.org/officeDocument/2006/relationships/image" Target="../media/image26.png"/><Relationship Id="rId10" Type="http://schemas.openxmlformats.org/officeDocument/2006/relationships/image" Target="../media/image13.svg"/><Relationship Id="rId4" Type="http://schemas.openxmlformats.org/officeDocument/2006/relationships/image" Target="../media/image5.svg"/><Relationship Id="rId9" Type="http://schemas.openxmlformats.org/officeDocument/2006/relationships/image" Target="../media/image12.png"/><Relationship Id="rId14" Type="http://schemas.openxmlformats.org/officeDocument/2006/relationships/image" Target="../media/image25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17.png"/><Relationship Id="rId7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8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8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13" Type="http://schemas.openxmlformats.org/officeDocument/2006/relationships/image" Target="../media/image24.png"/><Relationship Id="rId3" Type="http://schemas.openxmlformats.org/officeDocument/2006/relationships/image" Target="../media/image4.png"/><Relationship Id="rId7" Type="http://schemas.openxmlformats.org/officeDocument/2006/relationships/image" Target="../media/image17.png"/><Relationship Id="rId12" Type="http://schemas.openxmlformats.org/officeDocument/2006/relationships/image" Target="../media/image20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svg"/><Relationship Id="rId11" Type="http://schemas.openxmlformats.org/officeDocument/2006/relationships/image" Target="../media/image19.png"/><Relationship Id="rId5" Type="http://schemas.openxmlformats.org/officeDocument/2006/relationships/image" Target="../media/image22.png"/><Relationship Id="rId15" Type="http://schemas.openxmlformats.org/officeDocument/2006/relationships/image" Target="../media/image30.jpeg"/><Relationship Id="rId10" Type="http://schemas.openxmlformats.org/officeDocument/2006/relationships/image" Target="../media/image13.svg"/><Relationship Id="rId4" Type="http://schemas.openxmlformats.org/officeDocument/2006/relationships/image" Target="../media/image5.svg"/><Relationship Id="rId9" Type="http://schemas.openxmlformats.org/officeDocument/2006/relationships/image" Target="../media/image12.png"/><Relationship Id="rId14" Type="http://schemas.openxmlformats.org/officeDocument/2006/relationships/image" Target="../media/image25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4555" b="-34555"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3" name="Freeform 3"/>
          <p:cNvSpPr/>
          <p:nvPr/>
        </p:nvSpPr>
        <p:spPr>
          <a:xfrm>
            <a:off x="15865972" y="-1942437"/>
            <a:ext cx="6879800" cy="7085937"/>
          </a:xfrm>
          <a:custGeom>
            <a:avLst/>
            <a:gdLst/>
            <a:ahLst/>
            <a:cxnLst/>
            <a:rect l="l" t="t" r="r" b="b"/>
            <a:pathLst>
              <a:path w="6879800" h="7085937">
                <a:moveTo>
                  <a:pt x="0" y="0"/>
                </a:moveTo>
                <a:lnTo>
                  <a:pt x="6879800" y="0"/>
                </a:lnTo>
                <a:lnTo>
                  <a:pt x="6879800" y="7085937"/>
                </a:lnTo>
                <a:lnTo>
                  <a:pt x="0" y="70859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4" name="Freeform 4"/>
          <p:cNvSpPr/>
          <p:nvPr/>
        </p:nvSpPr>
        <p:spPr>
          <a:xfrm>
            <a:off x="10832401" y="2564352"/>
            <a:ext cx="5861754" cy="6358905"/>
          </a:xfrm>
          <a:custGeom>
            <a:avLst/>
            <a:gdLst/>
            <a:ahLst/>
            <a:cxnLst/>
            <a:rect l="l" t="t" r="r" b="b"/>
            <a:pathLst>
              <a:path w="5861754" h="6358905">
                <a:moveTo>
                  <a:pt x="0" y="0"/>
                </a:moveTo>
                <a:lnTo>
                  <a:pt x="5861754" y="0"/>
                </a:lnTo>
                <a:lnTo>
                  <a:pt x="5861754" y="6358905"/>
                </a:lnTo>
                <a:lnTo>
                  <a:pt x="0" y="635890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5" name="Freeform 5"/>
          <p:cNvSpPr/>
          <p:nvPr/>
        </p:nvSpPr>
        <p:spPr>
          <a:xfrm rot="787604">
            <a:off x="10650786" y="2027820"/>
            <a:ext cx="6224985" cy="6224985"/>
          </a:xfrm>
          <a:custGeom>
            <a:avLst/>
            <a:gdLst/>
            <a:ahLst/>
            <a:cxnLst/>
            <a:rect l="l" t="t" r="r" b="b"/>
            <a:pathLst>
              <a:path w="6224985" h="6224985">
                <a:moveTo>
                  <a:pt x="0" y="0"/>
                </a:moveTo>
                <a:lnTo>
                  <a:pt x="6224984" y="0"/>
                </a:lnTo>
                <a:lnTo>
                  <a:pt x="6224984" y="6224985"/>
                </a:lnTo>
                <a:lnTo>
                  <a:pt x="0" y="622498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6" name="Freeform 6"/>
          <p:cNvSpPr/>
          <p:nvPr/>
        </p:nvSpPr>
        <p:spPr>
          <a:xfrm>
            <a:off x="-3840930" y="5815487"/>
            <a:ext cx="5949511" cy="6127774"/>
          </a:xfrm>
          <a:custGeom>
            <a:avLst/>
            <a:gdLst/>
            <a:ahLst/>
            <a:cxnLst/>
            <a:rect l="l" t="t" r="r" b="b"/>
            <a:pathLst>
              <a:path w="5949511" h="6127774">
                <a:moveTo>
                  <a:pt x="0" y="0"/>
                </a:moveTo>
                <a:lnTo>
                  <a:pt x="5949512" y="0"/>
                </a:lnTo>
                <a:lnTo>
                  <a:pt x="5949512" y="6127774"/>
                </a:lnTo>
                <a:lnTo>
                  <a:pt x="0" y="612777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7" name="TextBox 7"/>
          <p:cNvSpPr txBox="1"/>
          <p:nvPr/>
        </p:nvSpPr>
        <p:spPr>
          <a:xfrm>
            <a:off x="1028700" y="3054960"/>
            <a:ext cx="8726974" cy="15043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329"/>
              </a:lnSpc>
            </a:pPr>
            <a:r>
              <a:rPr lang="en-US" sz="10999">
                <a:solidFill>
                  <a:srgbClr val="000000"/>
                </a:solidFill>
                <a:latin typeface="Anantason"/>
              </a:rPr>
              <a:t>Android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8759744"/>
            <a:ext cx="6631941" cy="570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Muli"/>
              </a:rPr>
              <a:t>Joseph Julio Nicholas</a:t>
            </a:r>
          </a:p>
        </p:txBody>
      </p:sp>
      <p:sp>
        <p:nvSpPr>
          <p:cNvPr id="9" name="Freeform 9"/>
          <p:cNvSpPr/>
          <p:nvPr/>
        </p:nvSpPr>
        <p:spPr>
          <a:xfrm rot="-5059781">
            <a:off x="14698195" y="6303828"/>
            <a:ext cx="1443420" cy="753203"/>
          </a:xfrm>
          <a:custGeom>
            <a:avLst/>
            <a:gdLst/>
            <a:ahLst/>
            <a:cxnLst/>
            <a:rect l="l" t="t" r="r" b="b"/>
            <a:pathLst>
              <a:path w="1443420" h="753203">
                <a:moveTo>
                  <a:pt x="0" y="0"/>
                </a:moveTo>
                <a:lnTo>
                  <a:pt x="1443420" y="0"/>
                </a:lnTo>
                <a:lnTo>
                  <a:pt x="1443420" y="753203"/>
                </a:lnTo>
                <a:lnTo>
                  <a:pt x="0" y="75320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0" name="Freeform 10"/>
          <p:cNvSpPr/>
          <p:nvPr/>
        </p:nvSpPr>
        <p:spPr>
          <a:xfrm>
            <a:off x="11708957" y="2628330"/>
            <a:ext cx="1170323" cy="1170323"/>
          </a:xfrm>
          <a:custGeom>
            <a:avLst/>
            <a:gdLst/>
            <a:ahLst/>
            <a:cxnLst/>
            <a:rect l="l" t="t" r="r" b="b"/>
            <a:pathLst>
              <a:path w="1170323" h="1170323">
                <a:moveTo>
                  <a:pt x="0" y="0"/>
                </a:moveTo>
                <a:lnTo>
                  <a:pt x="1170323" y="0"/>
                </a:lnTo>
                <a:lnTo>
                  <a:pt x="1170323" y="1170323"/>
                </a:lnTo>
                <a:lnTo>
                  <a:pt x="0" y="1170323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4555" b="-34555"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3" name="Freeform 3"/>
          <p:cNvSpPr/>
          <p:nvPr/>
        </p:nvSpPr>
        <p:spPr>
          <a:xfrm>
            <a:off x="612254" y="2234201"/>
            <a:ext cx="7422105" cy="6506267"/>
          </a:xfrm>
          <a:custGeom>
            <a:avLst/>
            <a:gdLst/>
            <a:ahLst/>
            <a:cxnLst/>
            <a:rect l="l" t="t" r="r" b="b"/>
            <a:pathLst>
              <a:path w="7422105" h="6506267">
                <a:moveTo>
                  <a:pt x="0" y="0"/>
                </a:moveTo>
                <a:lnTo>
                  <a:pt x="7422105" y="0"/>
                </a:lnTo>
                <a:lnTo>
                  <a:pt x="7422105" y="6506267"/>
                </a:lnTo>
                <a:lnTo>
                  <a:pt x="0" y="650626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grpSp>
        <p:nvGrpSpPr>
          <p:cNvPr id="4" name="Group 4"/>
          <p:cNvGrpSpPr/>
          <p:nvPr/>
        </p:nvGrpSpPr>
        <p:grpSpPr>
          <a:xfrm>
            <a:off x="8591887" y="1343660"/>
            <a:ext cx="9171532" cy="6970395"/>
            <a:chOff x="0" y="0"/>
            <a:chExt cx="12228709" cy="9293860"/>
          </a:xfrm>
        </p:grpSpPr>
        <p:sp>
          <p:nvSpPr>
            <p:cNvPr id="5" name="TextBox 5"/>
            <p:cNvSpPr txBox="1"/>
            <p:nvPr/>
          </p:nvSpPr>
          <p:spPr>
            <a:xfrm>
              <a:off x="0" y="9525"/>
              <a:ext cx="12228709" cy="34194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0199"/>
                </a:lnSpc>
              </a:pPr>
              <a:r>
                <a:rPr lang="en-US" sz="8499">
                  <a:solidFill>
                    <a:srgbClr val="000000"/>
                  </a:solidFill>
                  <a:latin typeface="Anantason"/>
                </a:rPr>
                <a:t>Model-View-Presenter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4098925"/>
              <a:ext cx="10485339" cy="51949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18160" lvl="1" indent="-259080">
                <a:lnSpc>
                  <a:spcPts val="3120"/>
                </a:lnSpc>
                <a:buFont typeface="Arial"/>
                <a:buChar char="•"/>
              </a:pPr>
              <a:r>
                <a:rPr lang="en-US" sz="2400">
                  <a:solidFill>
                    <a:srgbClr val="000000"/>
                  </a:solidFill>
                  <a:latin typeface="Muli"/>
                </a:rPr>
                <a:t>Pola desain yang memisahkan komponen dalam aplikasi menjadi tiga bagian: Model, View, dan Presenter.</a:t>
              </a:r>
            </a:p>
            <a:p>
              <a:pPr marL="1036320" lvl="2" indent="-345440">
                <a:lnSpc>
                  <a:spcPts val="3120"/>
                </a:lnSpc>
                <a:buFont typeface="Arial"/>
                <a:buChar char="⚬"/>
              </a:pPr>
              <a:r>
                <a:rPr lang="en-US" sz="2400">
                  <a:solidFill>
                    <a:srgbClr val="000000"/>
                  </a:solidFill>
                  <a:latin typeface="Muli"/>
                </a:rPr>
                <a:t>Model berisi data dan logika bisnis.</a:t>
              </a:r>
            </a:p>
            <a:p>
              <a:pPr marL="1036320" lvl="2" indent="-345440">
                <a:lnSpc>
                  <a:spcPts val="3120"/>
                </a:lnSpc>
                <a:buFont typeface="Arial"/>
                <a:buChar char="⚬"/>
              </a:pPr>
              <a:r>
                <a:rPr lang="en-US" sz="2400">
                  <a:solidFill>
                    <a:srgbClr val="000000"/>
                  </a:solidFill>
                  <a:latin typeface="Muli"/>
                </a:rPr>
                <a:t>View adalah antarmuka pengguna yang bertanggung jawab untuk menampilkan informasi.</a:t>
              </a:r>
            </a:p>
            <a:p>
              <a:pPr marL="1036320" lvl="2" indent="-345440">
                <a:lnSpc>
                  <a:spcPts val="3120"/>
                </a:lnSpc>
                <a:buFont typeface="Arial"/>
                <a:buChar char="⚬"/>
              </a:pPr>
              <a:r>
                <a:rPr lang="en-US" sz="2400">
                  <a:solidFill>
                    <a:srgbClr val="000000"/>
                  </a:solidFill>
                  <a:latin typeface="Muli"/>
                </a:rPr>
                <a:t>Presenter bertindak sebagai perantara antara Model dan View dan mengurus logika UI.</a:t>
              </a:r>
            </a:p>
            <a:p>
              <a:pPr algn="l">
                <a:lnSpc>
                  <a:spcPts val="3120"/>
                </a:lnSpc>
              </a:pPr>
              <a:endParaRPr lang="en-US" sz="2400">
                <a:solidFill>
                  <a:srgbClr val="000000"/>
                </a:solidFill>
                <a:latin typeface="Muli"/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4555" b="-34555"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3" name="Freeform 3"/>
          <p:cNvSpPr/>
          <p:nvPr/>
        </p:nvSpPr>
        <p:spPr>
          <a:xfrm>
            <a:off x="13026947" y="7097080"/>
            <a:ext cx="5881052" cy="6379839"/>
          </a:xfrm>
          <a:custGeom>
            <a:avLst/>
            <a:gdLst/>
            <a:ahLst/>
            <a:cxnLst/>
            <a:rect l="l" t="t" r="r" b="b"/>
            <a:pathLst>
              <a:path w="5881052" h="6379839">
                <a:moveTo>
                  <a:pt x="0" y="0"/>
                </a:moveTo>
                <a:lnTo>
                  <a:pt x="5881052" y="0"/>
                </a:lnTo>
                <a:lnTo>
                  <a:pt x="5881052" y="6379840"/>
                </a:lnTo>
                <a:lnTo>
                  <a:pt x="0" y="63798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4" name="Freeform 4"/>
          <p:cNvSpPr/>
          <p:nvPr/>
        </p:nvSpPr>
        <p:spPr>
          <a:xfrm>
            <a:off x="12308280" y="7297140"/>
            <a:ext cx="5979720" cy="5979720"/>
          </a:xfrm>
          <a:custGeom>
            <a:avLst/>
            <a:gdLst/>
            <a:ahLst/>
            <a:cxnLst/>
            <a:rect l="l" t="t" r="r" b="b"/>
            <a:pathLst>
              <a:path w="5979720" h="5979720">
                <a:moveTo>
                  <a:pt x="0" y="0"/>
                </a:moveTo>
                <a:lnTo>
                  <a:pt x="5979720" y="0"/>
                </a:lnTo>
                <a:lnTo>
                  <a:pt x="5979720" y="5979720"/>
                </a:lnTo>
                <a:lnTo>
                  <a:pt x="0" y="597972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5" name="Freeform 5"/>
          <p:cNvSpPr/>
          <p:nvPr/>
        </p:nvSpPr>
        <p:spPr>
          <a:xfrm>
            <a:off x="9144000" y="3389928"/>
            <a:ext cx="9047005" cy="4136313"/>
          </a:xfrm>
          <a:custGeom>
            <a:avLst/>
            <a:gdLst/>
            <a:ahLst/>
            <a:cxnLst/>
            <a:rect l="l" t="t" r="r" b="b"/>
            <a:pathLst>
              <a:path w="9047005" h="4136313">
                <a:moveTo>
                  <a:pt x="0" y="0"/>
                </a:moveTo>
                <a:lnTo>
                  <a:pt x="9047005" y="0"/>
                </a:lnTo>
                <a:lnTo>
                  <a:pt x="9047005" y="4136314"/>
                </a:lnTo>
                <a:lnTo>
                  <a:pt x="0" y="413631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grpSp>
        <p:nvGrpSpPr>
          <p:cNvPr id="6" name="Group 6"/>
          <p:cNvGrpSpPr/>
          <p:nvPr/>
        </p:nvGrpSpPr>
        <p:grpSpPr>
          <a:xfrm>
            <a:off x="787600" y="1590902"/>
            <a:ext cx="10042661" cy="7105197"/>
            <a:chOff x="0" y="0"/>
            <a:chExt cx="13390214" cy="9473595"/>
          </a:xfrm>
        </p:grpSpPr>
        <p:sp>
          <p:nvSpPr>
            <p:cNvPr id="7" name="TextBox 7"/>
            <p:cNvSpPr txBox="1"/>
            <p:nvPr/>
          </p:nvSpPr>
          <p:spPr>
            <a:xfrm>
              <a:off x="0" y="0"/>
              <a:ext cx="13390214" cy="16329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60"/>
                </a:lnSpc>
              </a:pPr>
              <a:r>
                <a:rPr lang="en-US" sz="8050">
                  <a:solidFill>
                    <a:srgbClr val="000000"/>
                  </a:solidFill>
                  <a:latin typeface="Anantason"/>
                </a:rPr>
                <a:t>Coroutines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2377553"/>
              <a:ext cx="11481256" cy="70960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08864" lvl="1" indent="-304432">
                <a:lnSpc>
                  <a:spcPts val="4230"/>
                </a:lnSpc>
                <a:buFont typeface="Arial"/>
                <a:buChar char="•"/>
              </a:pPr>
              <a:r>
                <a:rPr lang="en-US" sz="2820" spc="36">
                  <a:solidFill>
                    <a:srgbClr val="000000"/>
                  </a:solidFill>
                  <a:latin typeface="Muli"/>
                </a:rPr>
                <a:t>Thread ringan yang memungkinkan untuk eksekusi kode secara asinkronus dan non-blocking.</a:t>
              </a:r>
            </a:p>
            <a:p>
              <a:pPr marL="608864" lvl="1" indent="-304432">
                <a:lnSpc>
                  <a:spcPts val="4230"/>
                </a:lnSpc>
                <a:buFont typeface="Arial"/>
                <a:buChar char="•"/>
              </a:pPr>
              <a:r>
                <a:rPr lang="en-US" sz="2820" spc="36">
                  <a:solidFill>
                    <a:srgbClr val="000000"/>
                  </a:solidFill>
                  <a:latin typeface="Muli"/>
                </a:rPr>
                <a:t>Menggunakan konsep suspending functions yang dapat dihentikan dan dilanjutkan.</a:t>
              </a:r>
            </a:p>
            <a:p>
              <a:pPr marL="608864" lvl="1" indent="-304432">
                <a:lnSpc>
                  <a:spcPts val="4230"/>
                </a:lnSpc>
                <a:buFont typeface="Arial"/>
                <a:buChar char="•"/>
              </a:pPr>
              <a:r>
                <a:rPr lang="en-US" sz="2820" spc="36">
                  <a:solidFill>
                    <a:srgbClr val="000000"/>
                  </a:solidFill>
                  <a:latin typeface="Muli"/>
                </a:rPr>
                <a:t>Dieksekusi dalam thread namun dapat berpindah thread selama proses eksekusi.</a:t>
              </a:r>
            </a:p>
            <a:p>
              <a:pPr marL="608864" lvl="1" indent="-304432" algn="l">
                <a:lnSpc>
                  <a:spcPts val="4230"/>
                </a:lnSpc>
                <a:buFont typeface="Arial"/>
                <a:buChar char="•"/>
              </a:pPr>
              <a:r>
                <a:rPr lang="en-US" sz="2820" spc="36">
                  <a:solidFill>
                    <a:srgbClr val="000000"/>
                  </a:solidFill>
                  <a:latin typeface="Muli"/>
                </a:rPr>
                <a:t>Digunakan untuk melakukan tugas berat seperti pengambilan data jaringan atau operasi disk tanpa memblokir UI.</a:t>
              </a: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4555" b="-34555"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3" name="Freeform 3"/>
          <p:cNvSpPr/>
          <p:nvPr/>
        </p:nvSpPr>
        <p:spPr>
          <a:xfrm>
            <a:off x="-1902177" y="-2172401"/>
            <a:ext cx="5861754" cy="6358905"/>
          </a:xfrm>
          <a:custGeom>
            <a:avLst/>
            <a:gdLst/>
            <a:ahLst/>
            <a:cxnLst/>
            <a:rect l="l" t="t" r="r" b="b"/>
            <a:pathLst>
              <a:path w="5861754" h="6358905">
                <a:moveTo>
                  <a:pt x="0" y="0"/>
                </a:moveTo>
                <a:lnTo>
                  <a:pt x="5861754" y="0"/>
                </a:lnTo>
                <a:lnTo>
                  <a:pt x="5861754" y="6358904"/>
                </a:lnTo>
                <a:lnTo>
                  <a:pt x="0" y="635890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4" name="Freeform 4"/>
          <p:cNvSpPr/>
          <p:nvPr/>
        </p:nvSpPr>
        <p:spPr>
          <a:xfrm>
            <a:off x="13540261" y="5885210"/>
            <a:ext cx="8115300" cy="8803580"/>
          </a:xfrm>
          <a:custGeom>
            <a:avLst/>
            <a:gdLst/>
            <a:ahLst/>
            <a:cxnLst/>
            <a:rect l="l" t="t" r="r" b="b"/>
            <a:pathLst>
              <a:path w="8115300" h="8803580">
                <a:moveTo>
                  <a:pt x="0" y="0"/>
                </a:moveTo>
                <a:lnTo>
                  <a:pt x="8115300" y="0"/>
                </a:lnTo>
                <a:lnTo>
                  <a:pt x="8115300" y="8803580"/>
                </a:lnTo>
                <a:lnTo>
                  <a:pt x="0" y="88035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5" name="Freeform 5"/>
          <p:cNvSpPr/>
          <p:nvPr/>
        </p:nvSpPr>
        <p:spPr>
          <a:xfrm rot="8606564">
            <a:off x="14981378" y="7271813"/>
            <a:ext cx="5233065" cy="5233065"/>
          </a:xfrm>
          <a:custGeom>
            <a:avLst/>
            <a:gdLst/>
            <a:ahLst/>
            <a:cxnLst/>
            <a:rect l="l" t="t" r="r" b="b"/>
            <a:pathLst>
              <a:path w="5233065" h="5233065">
                <a:moveTo>
                  <a:pt x="0" y="0"/>
                </a:moveTo>
                <a:lnTo>
                  <a:pt x="5233065" y="0"/>
                </a:lnTo>
                <a:lnTo>
                  <a:pt x="5233065" y="5233065"/>
                </a:lnTo>
                <a:lnTo>
                  <a:pt x="0" y="523306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6" name="Freeform 6"/>
          <p:cNvSpPr/>
          <p:nvPr/>
        </p:nvSpPr>
        <p:spPr>
          <a:xfrm rot="6351841">
            <a:off x="14771794" y="8969890"/>
            <a:ext cx="1105403" cy="576819"/>
          </a:xfrm>
          <a:custGeom>
            <a:avLst/>
            <a:gdLst/>
            <a:ahLst/>
            <a:cxnLst/>
            <a:rect l="l" t="t" r="r" b="b"/>
            <a:pathLst>
              <a:path w="1105403" h="576819">
                <a:moveTo>
                  <a:pt x="0" y="0"/>
                </a:moveTo>
                <a:lnTo>
                  <a:pt x="1105403" y="0"/>
                </a:lnTo>
                <a:lnTo>
                  <a:pt x="1105403" y="576820"/>
                </a:lnTo>
                <a:lnTo>
                  <a:pt x="0" y="57682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7" name="Freeform 7"/>
          <p:cNvSpPr/>
          <p:nvPr/>
        </p:nvSpPr>
        <p:spPr>
          <a:xfrm>
            <a:off x="2397509" y="224238"/>
            <a:ext cx="6122755" cy="9838525"/>
          </a:xfrm>
          <a:custGeom>
            <a:avLst/>
            <a:gdLst/>
            <a:ahLst/>
            <a:cxnLst/>
            <a:rect l="l" t="t" r="r" b="b"/>
            <a:pathLst>
              <a:path w="6122755" h="9838525">
                <a:moveTo>
                  <a:pt x="0" y="0"/>
                </a:moveTo>
                <a:lnTo>
                  <a:pt x="6122755" y="0"/>
                </a:lnTo>
                <a:lnTo>
                  <a:pt x="6122755" y="9838524"/>
                </a:lnTo>
                <a:lnTo>
                  <a:pt x="0" y="9838524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r="-2863"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8" name="TextBox 8"/>
          <p:cNvSpPr txBox="1"/>
          <p:nvPr/>
        </p:nvSpPr>
        <p:spPr>
          <a:xfrm>
            <a:off x="9484232" y="458000"/>
            <a:ext cx="7498349" cy="1276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199"/>
              </a:lnSpc>
            </a:pPr>
            <a:r>
              <a:rPr lang="en-US" sz="8499">
                <a:solidFill>
                  <a:srgbClr val="000000"/>
                </a:solidFill>
                <a:latin typeface="Anantason"/>
              </a:rPr>
              <a:t>MultiStateView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055226" y="1947401"/>
            <a:ext cx="8970070" cy="36390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79499" lvl="1" indent="-439749" algn="l">
              <a:lnSpc>
                <a:spcPts val="5784"/>
              </a:lnSpc>
              <a:buFont typeface="Arial"/>
              <a:buChar char="•"/>
            </a:pPr>
            <a:r>
              <a:rPr lang="en-US" sz="4073">
                <a:solidFill>
                  <a:srgbClr val="000000"/>
                </a:solidFill>
                <a:latin typeface="Muli"/>
              </a:rPr>
              <a:t>Library yang digunakan untuk menampilkan konten berdasarkan state konten tersebut, seperti Loading, Empty, Error.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4555" b="-34555"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3" name="Freeform 3"/>
          <p:cNvSpPr/>
          <p:nvPr/>
        </p:nvSpPr>
        <p:spPr>
          <a:xfrm>
            <a:off x="-1902177" y="-2172401"/>
            <a:ext cx="5861754" cy="6358905"/>
          </a:xfrm>
          <a:custGeom>
            <a:avLst/>
            <a:gdLst/>
            <a:ahLst/>
            <a:cxnLst/>
            <a:rect l="l" t="t" r="r" b="b"/>
            <a:pathLst>
              <a:path w="5861754" h="6358905">
                <a:moveTo>
                  <a:pt x="0" y="0"/>
                </a:moveTo>
                <a:lnTo>
                  <a:pt x="5861754" y="0"/>
                </a:lnTo>
                <a:lnTo>
                  <a:pt x="5861754" y="6358904"/>
                </a:lnTo>
                <a:lnTo>
                  <a:pt x="0" y="635890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4" name="Freeform 4"/>
          <p:cNvSpPr/>
          <p:nvPr/>
        </p:nvSpPr>
        <p:spPr>
          <a:xfrm>
            <a:off x="13540261" y="5885210"/>
            <a:ext cx="8115300" cy="8803580"/>
          </a:xfrm>
          <a:custGeom>
            <a:avLst/>
            <a:gdLst/>
            <a:ahLst/>
            <a:cxnLst/>
            <a:rect l="l" t="t" r="r" b="b"/>
            <a:pathLst>
              <a:path w="8115300" h="8803580">
                <a:moveTo>
                  <a:pt x="0" y="0"/>
                </a:moveTo>
                <a:lnTo>
                  <a:pt x="8115300" y="0"/>
                </a:lnTo>
                <a:lnTo>
                  <a:pt x="8115300" y="8803580"/>
                </a:lnTo>
                <a:lnTo>
                  <a:pt x="0" y="88035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5" name="Freeform 5"/>
          <p:cNvSpPr/>
          <p:nvPr/>
        </p:nvSpPr>
        <p:spPr>
          <a:xfrm rot="8606564">
            <a:off x="14981378" y="7271813"/>
            <a:ext cx="5233065" cy="5233065"/>
          </a:xfrm>
          <a:custGeom>
            <a:avLst/>
            <a:gdLst/>
            <a:ahLst/>
            <a:cxnLst/>
            <a:rect l="l" t="t" r="r" b="b"/>
            <a:pathLst>
              <a:path w="5233065" h="5233065">
                <a:moveTo>
                  <a:pt x="0" y="0"/>
                </a:moveTo>
                <a:lnTo>
                  <a:pt x="5233065" y="0"/>
                </a:lnTo>
                <a:lnTo>
                  <a:pt x="5233065" y="5233065"/>
                </a:lnTo>
                <a:lnTo>
                  <a:pt x="0" y="523306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6" name="Freeform 6"/>
          <p:cNvSpPr/>
          <p:nvPr/>
        </p:nvSpPr>
        <p:spPr>
          <a:xfrm rot="6351841">
            <a:off x="14771794" y="8969890"/>
            <a:ext cx="1105403" cy="576819"/>
          </a:xfrm>
          <a:custGeom>
            <a:avLst/>
            <a:gdLst/>
            <a:ahLst/>
            <a:cxnLst/>
            <a:rect l="l" t="t" r="r" b="b"/>
            <a:pathLst>
              <a:path w="1105403" h="576819">
                <a:moveTo>
                  <a:pt x="0" y="0"/>
                </a:moveTo>
                <a:lnTo>
                  <a:pt x="1105403" y="0"/>
                </a:lnTo>
                <a:lnTo>
                  <a:pt x="1105403" y="576820"/>
                </a:lnTo>
                <a:lnTo>
                  <a:pt x="0" y="57682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7" name="Freeform 7"/>
          <p:cNvSpPr/>
          <p:nvPr/>
        </p:nvSpPr>
        <p:spPr>
          <a:xfrm>
            <a:off x="2783448" y="477050"/>
            <a:ext cx="5111649" cy="9087376"/>
          </a:xfrm>
          <a:custGeom>
            <a:avLst/>
            <a:gdLst/>
            <a:ahLst/>
            <a:cxnLst/>
            <a:rect l="l" t="t" r="r" b="b"/>
            <a:pathLst>
              <a:path w="5111649" h="9087376">
                <a:moveTo>
                  <a:pt x="0" y="0"/>
                </a:moveTo>
                <a:lnTo>
                  <a:pt x="5111649" y="0"/>
                </a:lnTo>
                <a:lnTo>
                  <a:pt x="5111649" y="9087376"/>
                </a:lnTo>
                <a:lnTo>
                  <a:pt x="0" y="908737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8" name="TextBox 8"/>
          <p:cNvSpPr txBox="1"/>
          <p:nvPr/>
        </p:nvSpPr>
        <p:spPr>
          <a:xfrm>
            <a:off x="9484232" y="477050"/>
            <a:ext cx="8803768" cy="1228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720"/>
              </a:lnSpc>
            </a:pPr>
            <a:r>
              <a:rPr lang="en-US" sz="8100">
                <a:solidFill>
                  <a:srgbClr val="000000"/>
                </a:solidFill>
                <a:latin typeface="Anantason"/>
              </a:rPr>
              <a:t>Shimmer/Skeleton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055226" y="1957412"/>
            <a:ext cx="8970070" cy="43724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79499" lvl="1" indent="-439749" algn="l">
              <a:lnSpc>
                <a:spcPts val="5784"/>
              </a:lnSpc>
              <a:buFont typeface="Arial"/>
              <a:buChar char="•"/>
            </a:pPr>
            <a:r>
              <a:rPr lang="en-US" sz="4073">
                <a:solidFill>
                  <a:srgbClr val="000000"/>
                </a:solidFill>
                <a:latin typeface="Muli"/>
              </a:rPr>
              <a:t>Teknik desain visual antar muka yang digunakan untuk memberikan indikasi kepada pengguna bahwa data sedang diambil dari server atau dimuat dari penyimpanan lokal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604710" y="4133957"/>
            <a:ext cx="8803768" cy="1228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720"/>
              </a:lnSpc>
            </a:pPr>
            <a:r>
              <a:rPr lang="en-US" sz="8100">
                <a:solidFill>
                  <a:srgbClr val="000000"/>
                </a:solidFill>
                <a:latin typeface="Anantason"/>
              </a:rPr>
              <a:t>TERIMA KASIH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188009" y="258466"/>
            <a:ext cx="9422943" cy="9705278"/>
          </a:xfrm>
          <a:custGeom>
            <a:avLst/>
            <a:gdLst/>
            <a:ahLst/>
            <a:cxnLst/>
            <a:rect l="l" t="t" r="r" b="b"/>
            <a:pathLst>
              <a:path w="9422943" h="9705278">
                <a:moveTo>
                  <a:pt x="0" y="0"/>
                </a:moveTo>
                <a:lnTo>
                  <a:pt x="9422943" y="0"/>
                </a:lnTo>
                <a:lnTo>
                  <a:pt x="9422943" y="9705278"/>
                </a:lnTo>
                <a:lnTo>
                  <a:pt x="0" y="97052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graphicFrame>
        <p:nvGraphicFramePr>
          <p:cNvPr id="3" name="Table 3"/>
          <p:cNvGraphicFramePr>
            <a:graphicFrameLocks noGrp="1"/>
          </p:cNvGraphicFramePr>
          <p:nvPr/>
        </p:nvGraphicFramePr>
        <p:xfrm>
          <a:off x="8032370" y="1028700"/>
          <a:ext cx="9166201" cy="8164811"/>
        </p:xfrm>
        <a:graphic>
          <a:graphicData uri="http://schemas.openxmlformats.org/drawingml/2006/table">
            <a:tbl>
              <a:tblPr/>
              <a:tblGrid>
                <a:gridCol w="21578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083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182586"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>
                              <a:alpha val="84706"/>
                            </a:srgbClr>
                          </a:solidFill>
                          <a:latin typeface="Anantason Bold"/>
                        </a:rPr>
                        <a:t>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CE0A9">
                        <a:alpha val="8470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>
                              <a:alpha val="84706"/>
                            </a:srgbClr>
                          </a:solidFill>
                          <a:latin typeface="Muli"/>
                        </a:rPr>
                        <a:t>Shared Preferences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8470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82586"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>
                              <a:alpha val="84706"/>
                            </a:srgbClr>
                          </a:solidFill>
                          <a:latin typeface="Anantason Bold"/>
                        </a:rPr>
                        <a:t>4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CE0A9">
                        <a:alpha val="8470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>
                              <a:alpha val="84706"/>
                            </a:srgbClr>
                          </a:solidFill>
                          <a:latin typeface="Muli"/>
                        </a:rPr>
                        <a:t>API, Parsing JSON, Postman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8470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82586"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>
                              <a:alpha val="84706"/>
                            </a:srgbClr>
                          </a:solidFill>
                          <a:latin typeface="Anantason Bold"/>
                        </a:rPr>
                        <a:t>3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CE0A9">
                        <a:alpha val="8470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>
                              <a:alpha val="84706"/>
                            </a:srgbClr>
                          </a:solidFill>
                          <a:latin typeface="Muli"/>
                        </a:rPr>
                        <a:t>LiveData, ViewModel, Data Binding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8470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82586"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>
                              <a:alpha val="84706"/>
                            </a:srgbClr>
                          </a:solidFill>
                          <a:latin typeface="Anantason Bold"/>
                        </a:rPr>
                        <a:t>5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CE0A9">
                        <a:alpha val="8470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r>
                        <a:rPr lang="en-US" sz="2799" u="sng">
                          <a:solidFill>
                            <a:srgbClr val="000000">
                              <a:alpha val="84706"/>
                            </a:srgbClr>
                          </a:solidFill>
                          <a:latin typeface="Muli"/>
                        </a:rPr>
                        <a:t>MVVM dan MVP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8470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69295"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>
                              <a:alpha val="84706"/>
                            </a:srgbClr>
                          </a:solidFill>
                          <a:latin typeface="Anantason"/>
                        </a:rPr>
                        <a:t>6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CE0A9">
                        <a:alpha val="8470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>
                              <a:alpha val="84706"/>
                            </a:srgbClr>
                          </a:solidFill>
                          <a:latin typeface="Muli"/>
                        </a:rPr>
                        <a:t>Coroutines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8470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82586"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>
                              <a:alpha val="84706"/>
                            </a:srgbClr>
                          </a:solidFill>
                          <a:latin typeface="Anantason Bold"/>
                        </a:rPr>
                        <a:t>7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CE0A9">
                        <a:alpha val="8470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r>
                        <a:rPr lang="en-US" sz="2799" u="sng">
                          <a:solidFill>
                            <a:srgbClr val="000000">
                              <a:alpha val="84706"/>
                            </a:srgbClr>
                          </a:solidFill>
                          <a:latin typeface="Muli"/>
                        </a:rPr>
                        <a:t>MultiStateView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8470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82586"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>
                              <a:alpha val="84706"/>
                            </a:srgbClr>
                          </a:solidFill>
                          <a:latin typeface="Anantason Bold"/>
                        </a:rPr>
                        <a:t>8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CE0A9">
                        <a:alpha val="8470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>
                              <a:alpha val="84706"/>
                            </a:srgbClr>
                          </a:solidFill>
                          <a:latin typeface="Muli"/>
                        </a:rPr>
                        <a:t>Shimmer/Skeleton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8470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" name="TextBox 4"/>
          <p:cNvSpPr txBox="1"/>
          <p:nvPr/>
        </p:nvSpPr>
        <p:spPr>
          <a:xfrm>
            <a:off x="1028700" y="4477693"/>
            <a:ext cx="5637153" cy="1276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199"/>
              </a:lnSpc>
            </a:pPr>
            <a:r>
              <a:rPr lang="en-US" sz="8499">
                <a:solidFill>
                  <a:srgbClr val="000000"/>
                </a:solidFill>
                <a:latin typeface="Anantason"/>
              </a:rPr>
              <a:t>Topik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4555" b="-34555"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3" name="Freeform 3"/>
          <p:cNvSpPr/>
          <p:nvPr/>
        </p:nvSpPr>
        <p:spPr>
          <a:xfrm>
            <a:off x="691013" y="1388260"/>
            <a:ext cx="7641094" cy="7870040"/>
          </a:xfrm>
          <a:custGeom>
            <a:avLst/>
            <a:gdLst/>
            <a:ahLst/>
            <a:cxnLst/>
            <a:rect l="l" t="t" r="r" b="b"/>
            <a:pathLst>
              <a:path w="7641094" h="7870040">
                <a:moveTo>
                  <a:pt x="0" y="0"/>
                </a:moveTo>
                <a:lnTo>
                  <a:pt x="7641094" y="0"/>
                </a:lnTo>
                <a:lnTo>
                  <a:pt x="7641094" y="7870040"/>
                </a:lnTo>
                <a:lnTo>
                  <a:pt x="0" y="78700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4" name="Freeform 4"/>
          <p:cNvSpPr/>
          <p:nvPr/>
        </p:nvSpPr>
        <p:spPr>
          <a:xfrm>
            <a:off x="5034008" y="5960200"/>
            <a:ext cx="3298100" cy="3298100"/>
          </a:xfrm>
          <a:custGeom>
            <a:avLst/>
            <a:gdLst/>
            <a:ahLst/>
            <a:cxnLst/>
            <a:rect l="l" t="t" r="r" b="b"/>
            <a:pathLst>
              <a:path w="3298100" h="3298100">
                <a:moveTo>
                  <a:pt x="0" y="0"/>
                </a:moveTo>
                <a:lnTo>
                  <a:pt x="3298099" y="0"/>
                </a:lnTo>
                <a:lnTo>
                  <a:pt x="3298099" y="3298100"/>
                </a:lnTo>
                <a:lnTo>
                  <a:pt x="0" y="32981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5" name="Freeform 5"/>
          <p:cNvSpPr/>
          <p:nvPr/>
        </p:nvSpPr>
        <p:spPr>
          <a:xfrm>
            <a:off x="488019" y="1028700"/>
            <a:ext cx="2846035" cy="2931310"/>
          </a:xfrm>
          <a:custGeom>
            <a:avLst/>
            <a:gdLst/>
            <a:ahLst/>
            <a:cxnLst/>
            <a:rect l="l" t="t" r="r" b="b"/>
            <a:pathLst>
              <a:path w="2846035" h="2931310">
                <a:moveTo>
                  <a:pt x="0" y="0"/>
                </a:moveTo>
                <a:lnTo>
                  <a:pt x="2846035" y="0"/>
                </a:lnTo>
                <a:lnTo>
                  <a:pt x="2846035" y="2931310"/>
                </a:lnTo>
                <a:lnTo>
                  <a:pt x="0" y="293131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6" name="Freeform 6"/>
          <p:cNvSpPr/>
          <p:nvPr/>
        </p:nvSpPr>
        <p:spPr>
          <a:xfrm>
            <a:off x="1448480" y="1497478"/>
            <a:ext cx="6883627" cy="5936539"/>
          </a:xfrm>
          <a:custGeom>
            <a:avLst/>
            <a:gdLst/>
            <a:ahLst/>
            <a:cxnLst/>
            <a:rect l="l" t="t" r="r" b="b"/>
            <a:pathLst>
              <a:path w="6883627" h="5936539">
                <a:moveTo>
                  <a:pt x="0" y="0"/>
                </a:moveTo>
                <a:lnTo>
                  <a:pt x="6883627" y="0"/>
                </a:lnTo>
                <a:lnTo>
                  <a:pt x="6883627" y="5936539"/>
                </a:lnTo>
                <a:lnTo>
                  <a:pt x="0" y="593653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t="-3946" b="-3946"/>
            </a:stretch>
          </a:blipFill>
        </p:spPr>
        <p:txBody>
          <a:bodyPr/>
          <a:lstStyle/>
          <a:p>
            <a:endParaRPr lang="en-ID"/>
          </a:p>
        </p:txBody>
      </p:sp>
      <p:grpSp>
        <p:nvGrpSpPr>
          <p:cNvPr id="7" name="Group 7"/>
          <p:cNvGrpSpPr/>
          <p:nvPr/>
        </p:nvGrpSpPr>
        <p:grpSpPr>
          <a:xfrm>
            <a:off x="9380942" y="1229432"/>
            <a:ext cx="7878358" cy="6204585"/>
            <a:chOff x="0" y="0"/>
            <a:chExt cx="10504477" cy="8272780"/>
          </a:xfrm>
        </p:grpSpPr>
        <p:sp>
          <p:nvSpPr>
            <p:cNvPr id="8" name="TextBox 8"/>
            <p:cNvSpPr txBox="1"/>
            <p:nvPr/>
          </p:nvSpPr>
          <p:spPr>
            <a:xfrm>
              <a:off x="0" y="9525"/>
              <a:ext cx="10504477" cy="34194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0199"/>
                </a:lnSpc>
              </a:pPr>
              <a:r>
                <a:rPr lang="en-US" sz="8499">
                  <a:solidFill>
                    <a:srgbClr val="000000"/>
                  </a:solidFill>
                  <a:latin typeface="Anantason"/>
                </a:rPr>
                <a:t>Shared Preferences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4051300"/>
              <a:ext cx="9006920" cy="42214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18160" lvl="1" indent="-259080">
                <a:lnSpc>
                  <a:spcPts val="3600"/>
                </a:lnSpc>
                <a:buFont typeface="Arial"/>
                <a:buChar char="•"/>
              </a:pPr>
              <a:r>
                <a:rPr lang="en-US" sz="2400" spc="31">
                  <a:solidFill>
                    <a:srgbClr val="000000"/>
                  </a:solidFill>
                  <a:latin typeface="Muli"/>
                </a:rPr>
                <a:t>Mekanisme penyimpanan data sederhana untuk aplikasi Android.</a:t>
              </a:r>
            </a:p>
            <a:p>
              <a:pPr marL="518160" lvl="1" indent="-259080">
                <a:lnSpc>
                  <a:spcPts val="3600"/>
                </a:lnSpc>
                <a:buFont typeface="Arial"/>
                <a:buChar char="•"/>
              </a:pPr>
              <a:r>
                <a:rPr lang="en-US" sz="2400" spc="31">
                  <a:solidFill>
                    <a:srgbClr val="000000"/>
                  </a:solidFill>
                  <a:latin typeface="Muli"/>
                </a:rPr>
                <a:t>Digunakan untuk menyimpan data dalam bentuk pasangan nilai kunci (key-value).</a:t>
              </a:r>
            </a:p>
            <a:p>
              <a:pPr marL="518160" lvl="1" indent="-259080" algn="l">
                <a:lnSpc>
                  <a:spcPts val="3600"/>
                </a:lnSpc>
                <a:buFont typeface="Arial"/>
                <a:buChar char="•"/>
              </a:pPr>
              <a:r>
                <a:rPr lang="en-US" sz="2400" spc="31">
                  <a:solidFill>
                    <a:srgbClr val="000000"/>
                  </a:solidFill>
                  <a:latin typeface="Muli"/>
                </a:rPr>
                <a:t>Dapat membantu dalam menghindari penggunaan berlebihan pada penyimpanan database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4555" b="-34555"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3" name="Freeform 3"/>
          <p:cNvSpPr/>
          <p:nvPr/>
        </p:nvSpPr>
        <p:spPr>
          <a:xfrm>
            <a:off x="13026947" y="7097080"/>
            <a:ext cx="5881052" cy="6379839"/>
          </a:xfrm>
          <a:custGeom>
            <a:avLst/>
            <a:gdLst/>
            <a:ahLst/>
            <a:cxnLst/>
            <a:rect l="l" t="t" r="r" b="b"/>
            <a:pathLst>
              <a:path w="5881052" h="6379839">
                <a:moveTo>
                  <a:pt x="0" y="0"/>
                </a:moveTo>
                <a:lnTo>
                  <a:pt x="5881052" y="0"/>
                </a:lnTo>
                <a:lnTo>
                  <a:pt x="5881052" y="6379840"/>
                </a:lnTo>
                <a:lnTo>
                  <a:pt x="0" y="63798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4" name="Freeform 4"/>
          <p:cNvSpPr/>
          <p:nvPr/>
        </p:nvSpPr>
        <p:spPr>
          <a:xfrm>
            <a:off x="12276096" y="7097080"/>
            <a:ext cx="5979720" cy="5979720"/>
          </a:xfrm>
          <a:custGeom>
            <a:avLst/>
            <a:gdLst/>
            <a:ahLst/>
            <a:cxnLst/>
            <a:rect l="l" t="t" r="r" b="b"/>
            <a:pathLst>
              <a:path w="5979720" h="5979720">
                <a:moveTo>
                  <a:pt x="0" y="0"/>
                </a:moveTo>
                <a:lnTo>
                  <a:pt x="5979720" y="0"/>
                </a:lnTo>
                <a:lnTo>
                  <a:pt x="5979720" y="5979720"/>
                </a:lnTo>
                <a:lnTo>
                  <a:pt x="0" y="597972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5" name="Freeform 5"/>
          <p:cNvSpPr/>
          <p:nvPr/>
        </p:nvSpPr>
        <p:spPr>
          <a:xfrm rot="4207891">
            <a:off x="12681527" y="8259894"/>
            <a:ext cx="1217836" cy="635489"/>
          </a:xfrm>
          <a:custGeom>
            <a:avLst/>
            <a:gdLst/>
            <a:ahLst/>
            <a:cxnLst/>
            <a:rect l="l" t="t" r="r" b="b"/>
            <a:pathLst>
              <a:path w="1217836" h="635489">
                <a:moveTo>
                  <a:pt x="0" y="0"/>
                </a:moveTo>
                <a:lnTo>
                  <a:pt x="1217836" y="0"/>
                </a:lnTo>
                <a:lnTo>
                  <a:pt x="1217836" y="635489"/>
                </a:lnTo>
                <a:lnTo>
                  <a:pt x="0" y="63548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6" name="Freeform 6"/>
          <p:cNvSpPr/>
          <p:nvPr/>
        </p:nvSpPr>
        <p:spPr>
          <a:xfrm>
            <a:off x="10016259" y="1269010"/>
            <a:ext cx="7559929" cy="4509432"/>
          </a:xfrm>
          <a:custGeom>
            <a:avLst/>
            <a:gdLst/>
            <a:ahLst/>
            <a:cxnLst/>
            <a:rect l="l" t="t" r="r" b="b"/>
            <a:pathLst>
              <a:path w="7559929" h="4509432">
                <a:moveTo>
                  <a:pt x="0" y="0"/>
                </a:moveTo>
                <a:lnTo>
                  <a:pt x="7559930" y="0"/>
                </a:lnTo>
                <a:lnTo>
                  <a:pt x="7559930" y="4509431"/>
                </a:lnTo>
                <a:lnTo>
                  <a:pt x="0" y="450943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grpSp>
        <p:nvGrpSpPr>
          <p:cNvPr id="7" name="Group 7"/>
          <p:cNvGrpSpPr/>
          <p:nvPr/>
        </p:nvGrpSpPr>
        <p:grpSpPr>
          <a:xfrm>
            <a:off x="1336962" y="1028700"/>
            <a:ext cx="9980365" cy="3631182"/>
            <a:chOff x="0" y="0"/>
            <a:chExt cx="13307153" cy="4841576"/>
          </a:xfrm>
        </p:grpSpPr>
        <p:sp>
          <p:nvSpPr>
            <p:cNvPr id="8" name="TextBox 8"/>
            <p:cNvSpPr txBox="1"/>
            <p:nvPr/>
          </p:nvSpPr>
          <p:spPr>
            <a:xfrm>
              <a:off x="0" y="0"/>
              <a:ext cx="13307153" cy="13208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869"/>
                </a:lnSpc>
              </a:pPr>
              <a:r>
                <a:rPr lang="en-US" sz="6557">
                  <a:solidFill>
                    <a:srgbClr val="000000"/>
                  </a:solidFill>
                  <a:latin typeface="Anantason"/>
                </a:rPr>
                <a:t>API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2060281"/>
              <a:ext cx="11410037" cy="27812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05087" lvl="1" indent="-302544">
                <a:lnSpc>
                  <a:spcPts val="4203"/>
                </a:lnSpc>
                <a:buFont typeface="Arial"/>
                <a:buChar char="•"/>
              </a:pPr>
              <a:r>
                <a:rPr lang="en-US" sz="2802" spc="36">
                  <a:solidFill>
                    <a:srgbClr val="000000"/>
                  </a:solidFill>
                  <a:latin typeface="Muli"/>
                </a:rPr>
                <a:t>Antarmuka yang memungkinkan komunikasi  dan interaksi antar aplikasi</a:t>
              </a:r>
            </a:p>
            <a:p>
              <a:pPr marL="605087" lvl="1" indent="-302544" algn="l">
                <a:lnSpc>
                  <a:spcPts val="4203"/>
                </a:lnSpc>
                <a:buFont typeface="Arial"/>
                <a:buChar char="•"/>
              </a:pPr>
              <a:r>
                <a:rPr lang="en-US" sz="2802" spc="36">
                  <a:solidFill>
                    <a:srgbClr val="000000"/>
                  </a:solidFill>
                  <a:latin typeface="Muli"/>
                </a:rPr>
                <a:t>API umumnya diakses melalui pemanggilan fungsi atau permintaan HTTP.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336962" y="5627118"/>
            <a:ext cx="9980365" cy="3631182"/>
            <a:chOff x="0" y="0"/>
            <a:chExt cx="13307153" cy="4841576"/>
          </a:xfrm>
        </p:grpSpPr>
        <p:sp>
          <p:nvSpPr>
            <p:cNvPr id="11" name="TextBox 11"/>
            <p:cNvSpPr txBox="1"/>
            <p:nvPr/>
          </p:nvSpPr>
          <p:spPr>
            <a:xfrm>
              <a:off x="0" y="0"/>
              <a:ext cx="13307153" cy="13208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869"/>
                </a:lnSpc>
              </a:pPr>
              <a:r>
                <a:rPr lang="en-US" sz="6557">
                  <a:solidFill>
                    <a:srgbClr val="000000"/>
                  </a:solidFill>
                  <a:latin typeface="Anantason"/>
                </a:rPr>
                <a:t>Parsing JSON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2060281"/>
              <a:ext cx="11410037" cy="27812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05087" lvl="1" indent="-302544">
                <a:lnSpc>
                  <a:spcPts val="4203"/>
                </a:lnSpc>
                <a:buFont typeface="Arial"/>
                <a:buChar char="•"/>
              </a:pPr>
              <a:r>
                <a:rPr lang="en-US" sz="2802" spc="36">
                  <a:solidFill>
                    <a:srgbClr val="000000"/>
                  </a:solidFill>
                  <a:latin typeface="Muli"/>
                </a:rPr>
                <a:t>Proses mengubah data JSON menjadi struktur data yang dapat dimanipulasi dalam bahasa pemrograman.</a:t>
              </a:r>
            </a:p>
            <a:p>
              <a:pPr algn="l">
                <a:lnSpc>
                  <a:spcPts val="4203"/>
                </a:lnSpc>
              </a:pPr>
              <a:endParaRPr lang="en-US" sz="2802" spc="36">
                <a:solidFill>
                  <a:srgbClr val="000000"/>
                </a:solidFill>
                <a:latin typeface="Muli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4555" b="-34555"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3" name="Freeform 3"/>
          <p:cNvSpPr/>
          <p:nvPr/>
        </p:nvSpPr>
        <p:spPr>
          <a:xfrm>
            <a:off x="-1902177" y="-2172401"/>
            <a:ext cx="5861754" cy="6358905"/>
          </a:xfrm>
          <a:custGeom>
            <a:avLst/>
            <a:gdLst/>
            <a:ahLst/>
            <a:cxnLst/>
            <a:rect l="l" t="t" r="r" b="b"/>
            <a:pathLst>
              <a:path w="5861754" h="6358905">
                <a:moveTo>
                  <a:pt x="0" y="0"/>
                </a:moveTo>
                <a:lnTo>
                  <a:pt x="5861754" y="0"/>
                </a:lnTo>
                <a:lnTo>
                  <a:pt x="5861754" y="6358904"/>
                </a:lnTo>
                <a:lnTo>
                  <a:pt x="0" y="635890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4" name="Freeform 4"/>
          <p:cNvSpPr/>
          <p:nvPr/>
        </p:nvSpPr>
        <p:spPr>
          <a:xfrm rot="787604">
            <a:off x="-2344752" y="-2664017"/>
            <a:ext cx="6224985" cy="6224985"/>
          </a:xfrm>
          <a:custGeom>
            <a:avLst/>
            <a:gdLst/>
            <a:ahLst/>
            <a:cxnLst/>
            <a:rect l="l" t="t" r="r" b="b"/>
            <a:pathLst>
              <a:path w="6224985" h="6224985">
                <a:moveTo>
                  <a:pt x="0" y="0"/>
                </a:moveTo>
                <a:lnTo>
                  <a:pt x="6224985" y="0"/>
                </a:lnTo>
                <a:lnTo>
                  <a:pt x="6224985" y="6224984"/>
                </a:lnTo>
                <a:lnTo>
                  <a:pt x="0" y="622498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5" name="Freeform 5"/>
          <p:cNvSpPr/>
          <p:nvPr/>
        </p:nvSpPr>
        <p:spPr>
          <a:xfrm>
            <a:off x="13540261" y="5885210"/>
            <a:ext cx="8115300" cy="8803580"/>
          </a:xfrm>
          <a:custGeom>
            <a:avLst/>
            <a:gdLst/>
            <a:ahLst/>
            <a:cxnLst/>
            <a:rect l="l" t="t" r="r" b="b"/>
            <a:pathLst>
              <a:path w="8115300" h="8803580">
                <a:moveTo>
                  <a:pt x="0" y="0"/>
                </a:moveTo>
                <a:lnTo>
                  <a:pt x="8115300" y="0"/>
                </a:lnTo>
                <a:lnTo>
                  <a:pt x="8115300" y="8803580"/>
                </a:lnTo>
                <a:lnTo>
                  <a:pt x="0" y="880358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6" name="Freeform 6"/>
          <p:cNvSpPr/>
          <p:nvPr/>
        </p:nvSpPr>
        <p:spPr>
          <a:xfrm rot="8606564">
            <a:off x="14981378" y="7271813"/>
            <a:ext cx="5233065" cy="5233065"/>
          </a:xfrm>
          <a:custGeom>
            <a:avLst/>
            <a:gdLst/>
            <a:ahLst/>
            <a:cxnLst/>
            <a:rect l="l" t="t" r="r" b="b"/>
            <a:pathLst>
              <a:path w="5233065" h="5233065">
                <a:moveTo>
                  <a:pt x="0" y="0"/>
                </a:moveTo>
                <a:lnTo>
                  <a:pt x="5233065" y="0"/>
                </a:lnTo>
                <a:lnTo>
                  <a:pt x="5233065" y="5233065"/>
                </a:lnTo>
                <a:lnTo>
                  <a:pt x="0" y="523306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7" name="Freeform 7"/>
          <p:cNvSpPr/>
          <p:nvPr/>
        </p:nvSpPr>
        <p:spPr>
          <a:xfrm rot="6351841">
            <a:off x="14771794" y="8969890"/>
            <a:ext cx="1105403" cy="576819"/>
          </a:xfrm>
          <a:custGeom>
            <a:avLst/>
            <a:gdLst/>
            <a:ahLst/>
            <a:cxnLst/>
            <a:rect l="l" t="t" r="r" b="b"/>
            <a:pathLst>
              <a:path w="1105403" h="576819">
                <a:moveTo>
                  <a:pt x="0" y="0"/>
                </a:moveTo>
                <a:lnTo>
                  <a:pt x="1105403" y="0"/>
                </a:lnTo>
                <a:lnTo>
                  <a:pt x="1105403" y="576820"/>
                </a:lnTo>
                <a:lnTo>
                  <a:pt x="0" y="57682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8" name="Freeform 8"/>
          <p:cNvSpPr/>
          <p:nvPr/>
        </p:nvSpPr>
        <p:spPr>
          <a:xfrm>
            <a:off x="1812347" y="1667968"/>
            <a:ext cx="1170323" cy="1170323"/>
          </a:xfrm>
          <a:custGeom>
            <a:avLst/>
            <a:gdLst/>
            <a:ahLst/>
            <a:cxnLst/>
            <a:rect l="l" t="t" r="r" b="b"/>
            <a:pathLst>
              <a:path w="1170323" h="1170323">
                <a:moveTo>
                  <a:pt x="0" y="0"/>
                </a:moveTo>
                <a:lnTo>
                  <a:pt x="1170323" y="0"/>
                </a:lnTo>
                <a:lnTo>
                  <a:pt x="1170323" y="1170323"/>
                </a:lnTo>
                <a:lnTo>
                  <a:pt x="0" y="1170323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9" name="Freeform 9"/>
          <p:cNvSpPr/>
          <p:nvPr/>
        </p:nvSpPr>
        <p:spPr>
          <a:xfrm>
            <a:off x="767741" y="3745990"/>
            <a:ext cx="8179114" cy="5512310"/>
          </a:xfrm>
          <a:custGeom>
            <a:avLst/>
            <a:gdLst/>
            <a:ahLst/>
            <a:cxnLst/>
            <a:rect l="l" t="t" r="r" b="b"/>
            <a:pathLst>
              <a:path w="8179114" h="5512310">
                <a:moveTo>
                  <a:pt x="0" y="0"/>
                </a:moveTo>
                <a:lnTo>
                  <a:pt x="8179113" y="0"/>
                </a:lnTo>
                <a:lnTo>
                  <a:pt x="8179113" y="5512310"/>
                </a:lnTo>
                <a:lnTo>
                  <a:pt x="0" y="5512310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0" name="TextBox 10"/>
          <p:cNvSpPr txBox="1"/>
          <p:nvPr/>
        </p:nvSpPr>
        <p:spPr>
          <a:xfrm>
            <a:off x="9554881" y="1038225"/>
            <a:ext cx="7498349" cy="1276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199"/>
              </a:lnSpc>
            </a:pPr>
            <a:r>
              <a:rPr lang="en-US" sz="8499">
                <a:solidFill>
                  <a:srgbClr val="000000"/>
                </a:solidFill>
                <a:latin typeface="Anantason"/>
              </a:rPr>
              <a:t>POSTMAN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144000" y="2475759"/>
            <a:ext cx="8970070" cy="3505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79499" lvl="1" indent="-439749">
              <a:lnSpc>
                <a:spcPts val="5784"/>
              </a:lnSpc>
              <a:buFont typeface="Arial"/>
              <a:buChar char="•"/>
            </a:pPr>
            <a:r>
              <a:rPr lang="en-US" sz="4073">
                <a:solidFill>
                  <a:srgbClr val="000000"/>
                </a:solidFill>
                <a:latin typeface="Muli"/>
              </a:rPr>
              <a:t>Platform pengujian API</a:t>
            </a:r>
          </a:p>
          <a:p>
            <a:pPr marL="879499" lvl="1" indent="-439749">
              <a:lnSpc>
                <a:spcPts val="5784"/>
              </a:lnSpc>
              <a:buFont typeface="Arial"/>
              <a:buChar char="•"/>
            </a:pPr>
            <a:r>
              <a:rPr lang="en-US" sz="4073">
                <a:solidFill>
                  <a:srgbClr val="000000"/>
                </a:solidFill>
                <a:latin typeface="Muli"/>
              </a:rPr>
              <a:t>Mendukung berbagai jenis request HTTP seperti GET, POST, PUT, DELETE.</a:t>
            </a:r>
          </a:p>
          <a:p>
            <a:pPr algn="l">
              <a:lnSpc>
                <a:spcPts val="4277"/>
              </a:lnSpc>
            </a:pPr>
            <a:endParaRPr lang="en-US" sz="4073">
              <a:solidFill>
                <a:srgbClr val="000000"/>
              </a:solidFill>
              <a:latin typeface="Mul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4555" b="-34555"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3" name="Freeform 3"/>
          <p:cNvSpPr/>
          <p:nvPr/>
        </p:nvSpPr>
        <p:spPr>
          <a:xfrm>
            <a:off x="13026947" y="7097080"/>
            <a:ext cx="5881052" cy="6379839"/>
          </a:xfrm>
          <a:custGeom>
            <a:avLst/>
            <a:gdLst/>
            <a:ahLst/>
            <a:cxnLst/>
            <a:rect l="l" t="t" r="r" b="b"/>
            <a:pathLst>
              <a:path w="5881052" h="6379839">
                <a:moveTo>
                  <a:pt x="0" y="0"/>
                </a:moveTo>
                <a:lnTo>
                  <a:pt x="5881052" y="0"/>
                </a:lnTo>
                <a:lnTo>
                  <a:pt x="5881052" y="6379840"/>
                </a:lnTo>
                <a:lnTo>
                  <a:pt x="0" y="63798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4" name="Freeform 4"/>
          <p:cNvSpPr/>
          <p:nvPr/>
        </p:nvSpPr>
        <p:spPr>
          <a:xfrm>
            <a:off x="12308280" y="7297140"/>
            <a:ext cx="5979720" cy="5979720"/>
          </a:xfrm>
          <a:custGeom>
            <a:avLst/>
            <a:gdLst/>
            <a:ahLst/>
            <a:cxnLst/>
            <a:rect l="l" t="t" r="r" b="b"/>
            <a:pathLst>
              <a:path w="5979720" h="5979720">
                <a:moveTo>
                  <a:pt x="0" y="0"/>
                </a:moveTo>
                <a:lnTo>
                  <a:pt x="5979720" y="0"/>
                </a:lnTo>
                <a:lnTo>
                  <a:pt x="5979720" y="5979720"/>
                </a:lnTo>
                <a:lnTo>
                  <a:pt x="0" y="597972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5" name="Freeform 5"/>
          <p:cNvSpPr/>
          <p:nvPr/>
        </p:nvSpPr>
        <p:spPr>
          <a:xfrm>
            <a:off x="10133535" y="355083"/>
            <a:ext cx="6391627" cy="4011337"/>
          </a:xfrm>
          <a:custGeom>
            <a:avLst/>
            <a:gdLst/>
            <a:ahLst/>
            <a:cxnLst/>
            <a:rect l="l" t="t" r="r" b="b"/>
            <a:pathLst>
              <a:path w="6391627" h="4011337">
                <a:moveTo>
                  <a:pt x="0" y="0"/>
                </a:moveTo>
                <a:lnTo>
                  <a:pt x="6391627" y="0"/>
                </a:lnTo>
                <a:lnTo>
                  <a:pt x="6391627" y="4011338"/>
                </a:lnTo>
                <a:lnTo>
                  <a:pt x="0" y="401133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b="-7806"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6" name="Freeform 6"/>
          <p:cNvSpPr/>
          <p:nvPr/>
        </p:nvSpPr>
        <p:spPr>
          <a:xfrm>
            <a:off x="9522098" y="6380105"/>
            <a:ext cx="8548251" cy="2060599"/>
          </a:xfrm>
          <a:custGeom>
            <a:avLst/>
            <a:gdLst/>
            <a:ahLst/>
            <a:cxnLst/>
            <a:rect l="l" t="t" r="r" b="b"/>
            <a:pathLst>
              <a:path w="8548251" h="2060599">
                <a:moveTo>
                  <a:pt x="0" y="0"/>
                </a:moveTo>
                <a:lnTo>
                  <a:pt x="8548252" y="0"/>
                </a:lnTo>
                <a:lnTo>
                  <a:pt x="8548252" y="2060599"/>
                </a:lnTo>
                <a:lnTo>
                  <a:pt x="0" y="206059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r="-669" b="-4808"/>
            </a:stretch>
          </a:blipFill>
        </p:spPr>
        <p:txBody>
          <a:bodyPr/>
          <a:lstStyle/>
          <a:p>
            <a:endParaRPr lang="en-ID"/>
          </a:p>
        </p:txBody>
      </p:sp>
      <p:grpSp>
        <p:nvGrpSpPr>
          <p:cNvPr id="7" name="Group 7"/>
          <p:cNvGrpSpPr/>
          <p:nvPr/>
        </p:nvGrpSpPr>
        <p:grpSpPr>
          <a:xfrm>
            <a:off x="1151614" y="661938"/>
            <a:ext cx="8981921" cy="3027896"/>
            <a:chOff x="0" y="0"/>
            <a:chExt cx="11975895" cy="4037195"/>
          </a:xfrm>
        </p:grpSpPr>
        <p:sp>
          <p:nvSpPr>
            <p:cNvPr id="8" name="TextBox 8"/>
            <p:cNvSpPr txBox="1"/>
            <p:nvPr/>
          </p:nvSpPr>
          <p:spPr>
            <a:xfrm>
              <a:off x="0" y="9525"/>
              <a:ext cx="11975895" cy="8591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183"/>
                </a:lnSpc>
              </a:pPr>
              <a:r>
                <a:rPr lang="en-US" sz="4319">
                  <a:solidFill>
                    <a:srgbClr val="000000"/>
                  </a:solidFill>
                  <a:latin typeface="Anantason"/>
                </a:rPr>
                <a:t>Retrofit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1536045"/>
              <a:ext cx="10268568" cy="25011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44554" lvl="1" indent="-272277">
                <a:lnSpc>
                  <a:spcPts val="3783"/>
                </a:lnSpc>
                <a:buFont typeface="Arial"/>
                <a:buChar char="•"/>
              </a:pPr>
              <a:r>
                <a:rPr lang="en-US" sz="2522" spc="32">
                  <a:solidFill>
                    <a:srgbClr val="000000"/>
                  </a:solidFill>
                  <a:latin typeface="Muli"/>
                </a:rPr>
                <a:t>Library pihak ketiga yang digunakan untuk berkomunikasi dengan http</a:t>
              </a:r>
            </a:p>
            <a:p>
              <a:pPr marL="544554" lvl="1" indent="-272277" algn="l">
                <a:lnSpc>
                  <a:spcPts val="3783"/>
                </a:lnSpc>
                <a:buFont typeface="Arial"/>
                <a:buChar char="•"/>
              </a:pPr>
              <a:r>
                <a:rPr lang="en-US" sz="2522" spc="32">
                  <a:solidFill>
                    <a:srgbClr val="000000"/>
                  </a:solidFill>
                  <a:latin typeface="Muli"/>
                </a:rPr>
                <a:t>Menggunakan annotasi untuk mendefinisikan endpoint, parameter, dan tipe data respons.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336962" y="4916356"/>
            <a:ext cx="8611225" cy="4761568"/>
            <a:chOff x="0" y="0"/>
            <a:chExt cx="11481633" cy="6348757"/>
          </a:xfrm>
        </p:grpSpPr>
        <p:sp>
          <p:nvSpPr>
            <p:cNvPr id="11" name="TextBox 11"/>
            <p:cNvSpPr txBox="1"/>
            <p:nvPr/>
          </p:nvSpPr>
          <p:spPr>
            <a:xfrm>
              <a:off x="0" y="9525"/>
              <a:ext cx="11481633" cy="14588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348"/>
                </a:lnSpc>
              </a:pPr>
              <a:r>
                <a:rPr lang="en-US" sz="3623">
                  <a:solidFill>
                    <a:srgbClr val="000000"/>
                  </a:solidFill>
                  <a:latin typeface="Anantason"/>
                </a:rPr>
                <a:t>Logging</a:t>
              </a:r>
            </a:p>
            <a:p>
              <a:pPr>
                <a:lnSpc>
                  <a:spcPts val="4348"/>
                </a:lnSpc>
              </a:pPr>
              <a:r>
                <a:rPr lang="en-US" sz="3623">
                  <a:solidFill>
                    <a:srgbClr val="000000"/>
                  </a:solidFill>
                  <a:latin typeface="Anantason"/>
                </a:rPr>
                <a:t>Interceptor OkHttp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2105449"/>
              <a:ext cx="9844769" cy="42433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22079" lvl="1" indent="-261040">
                <a:lnSpc>
                  <a:spcPts val="3627"/>
                </a:lnSpc>
                <a:buFont typeface="Arial"/>
                <a:buChar char="•"/>
              </a:pPr>
              <a:r>
                <a:rPr lang="en-US" sz="2418" spc="31">
                  <a:solidFill>
                    <a:srgbClr val="000000"/>
                  </a:solidFill>
                  <a:latin typeface="Muli"/>
                </a:rPr>
                <a:t>Library HTTP yang dioptimalkan untuk Android.</a:t>
              </a:r>
            </a:p>
            <a:p>
              <a:pPr marL="522079" lvl="1" indent="-261040">
                <a:lnSpc>
                  <a:spcPts val="3627"/>
                </a:lnSpc>
                <a:buFont typeface="Arial"/>
                <a:buChar char="•"/>
              </a:pPr>
              <a:r>
                <a:rPr lang="en-US" sz="2418" spc="31">
                  <a:solidFill>
                    <a:srgbClr val="000000"/>
                  </a:solidFill>
                  <a:latin typeface="Muli"/>
                </a:rPr>
                <a:t>Logging Interceptor adalah komponen dalam OkHttp untuk memantau dan mencatat lalu lintas jaringan.</a:t>
              </a:r>
            </a:p>
            <a:p>
              <a:pPr>
                <a:lnSpc>
                  <a:spcPts val="3627"/>
                </a:lnSpc>
              </a:pPr>
              <a:endParaRPr lang="en-US" sz="2418" spc="31">
                <a:solidFill>
                  <a:srgbClr val="000000"/>
                </a:solidFill>
                <a:latin typeface="Muli"/>
              </a:endParaRPr>
            </a:p>
            <a:p>
              <a:pPr algn="l">
                <a:lnSpc>
                  <a:spcPts val="3627"/>
                </a:lnSpc>
              </a:pPr>
              <a:endParaRPr lang="en-US" sz="2418" spc="31">
                <a:solidFill>
                  <a:srgbClr val="000000"/>
                </a:solidFill>
                <a:latin typeface="Muli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4555" b="-34555"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3" name="Freeform 3"/>
          <p:cNvSpPr/>
          <p:nvPr/>
        </p:nvSpPr>
        <p:spPr>
          <a:xfrm>
            <a:off x="13026947" y="7097080"/>
            <a:ext cx="5881052" cy="6379839"/>
          </a:xfrm>
          <a:custGeom>
            <a:avLst/>
            <a:gdLst/>
            <a:ahLst/>
            <a:cxnLst/>
            <a:rect l="l" t="t" r="r" b="b"/>
            <a:pathLst>
              <a:path w="5881052" h="6379839">
                <a:moveTo>
                  <a:pt x="0" y="0"/>
                </a:moveTo>
                <a:lnTo>
                  <a:pt x="5881052" y="0"/>
                </a:lnTo>
                <a:lnTo>
                  <a:pt x="5881052" y="6379840"/>
                </a:lnTo>
                <a:lnTo>
                  <a:pt x="0" y="63798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4" name="Freeform 4"/>
          <p:cNvSpPr/>
          <p:nvPr/>
        </p:nvSpPr>
        <p:spPr>
          <a:xfrm>
            <a:off x="12308280" y="7297140"/>
            <a:ext cx="5979720" cy="5979720"/>
          </a:xfrm>
          <a:custGeom>
            <a:avLst/>
            <a:gdLst/>
            <a:ahLst/>
            <a:cxnLst/>
            <a:rect l="l" t="t" r="r" b="b"/>
            <a:pathLst>
              <a:path w="5979720" h="5979720">
                <a:moveTo>
                  <a:pt x="0" y="0"/>
                </a:moveTo>
                <a:lnTo>
                  <a:pt x="5979720" y="0"/>
                </a:lnTo>
                <a:lnTo>
                  <a:pt x="5979720" y="5979720"/>
                </a:lnTo>
                <a:lnTo>
                  <a:pt x="0" y="597972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5" name="Freeform 5"/>
          <p:cNvSpPr/>
          <p:nvPr/>
        </p:nvSpPr>
        <p:spPr>
          <a:xfrm>
            <a:off x="9144000" y="1352145"/>
            <a:ext cx="8631027" cy="2480373"/>
          </a:xfrm>
          <a:custGeom>
            <a:avLst/>
            <a:gdLst/>
            <a:ahLst/>
            <a:cxnLst/>
            <a:rect l="l" t="t" r="r" b="b"/>
            <a:pathLst>
              <a:path w="8631027" h="2480373">
                <a:moveTo>
                  <a:pt x="0" y="0"/>
                </a:moveTo>
                <a:lnTo>
                  <a:pt x="8631027" y="0"/>
                </a:lnTo>
                <a:lnTo>
                  <a:pt x="8631027" y="2480373"/>
                </a:lnTo>
                <a:lnTo>
                  <a:pt x="0" y="248037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grpSp>
        <p:nvGrpSpPr>
          <p:cNvPr id="6" name="Group 6"/>
          <p:cNvGrpSpPr/>
          <p:nvPr/>
        </p:nvGrpSpPr>
        <p:grpSpPr>
          <a:xfrm>
            <a:off x="1151614" y="661938"/>
            <a:ext cx="8981921" cy="3027896"/>
            <a:chOff x="0" y="0"/>
            <a:chExt cx="11975895" cy="4037195"/>
          </a:xfrm>
        </p:grpSpPr>
        <p:sp>
          <p:nvSpPr>
            <p:cNvPr id="7" name="TextBox 7"/>
            <p:cNvSpPr txBox="1"/>
            <p:nvPr/>
          </p:nvSpPr>
          <p:spPr>
            <a:xfrm>
              <a:off x="0" y="9525"/>
              <a:ext cx="11975895" cy="8591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183"/>
                </a:lnSpc>
              </a:pPr>
              <a:r>
                <a:rPr lang="en-US" sz="4319">
                  <a:solidFill>
                    <a:srgbClr val="000000"/>
                  </a:solidFill>
                  <a:latin typeface="Anantason"/>
                </a:rPr>
                <a:t>LiveData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1536045"/>
              <a:ext cx="10268568" cy="25011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44554" lvl="1" indent="-272277">
                <a:lnSpc>
                  <a:spcPts val="3783"/>
                </a:lnSpc>
                <a:buFont typeface="Arial"/>
                <a:buChar char="•"/>
              </a:pPr>
              <a:r>
                <a:rPr lang="en-US" sz="2522" spc="32">
                  <a:solidFill>
                    <a:srgbClr val="000000"/>
                  </a:solidFill>
                  <a:latin typeface="Muli"/>
                </a:rPr>
                <a:t>Objek Observable yang berisi data dan memberikan notifikasi perubahan data kepada komponen yang mengamatinya.</a:t>
              </a:r>
            </a:p>
            <a:p>
              <a:pPr marL="544554" lvl="1" indent="-272277" algn="l">
                <a:lnSpc>
                  <a:spcPts val="3783"/>
                </a:lnSpc>
                <a:buFont typeface="Arial"/>
                <a:buChar char="•"/>
              </a:pPr>
              <a:r>
                <a:rPr lang="en-US" sz="2522" spc="32">
                  <a:solidFill>
                    <a:srgbClr val="000000"/>
                  </a:solidFill>
                  <a:latin typeface="Muli"/>
                </a:rPr>
                <a:t>Pengolahan lifecycle otomatis.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336962" y="5191670"/>
            <a:ext cx="8611225" cy="4210940"/>
            <a:chOff x="0" y="0"/>
            <a:chExt cx="11481633" cy="5614587"/>
          </a:xfrm>
        </p:grpSpPr>
        <p:sp>
          <p:nvSpPr>
            <p:cNvPr id="10" name="TextBox 10"/>
            <p:cNvSpPr txBox="1"/>
            <p:nvPr/>
          </p:nvSpPr>
          <p:spPr>
            <a:xfrm>
              <a:off x="0" y="9525"/>
              <a:ext cx="11481633" cy="7246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348"/>
                </a:lnSpc>
              </a:pPr>
              <a:r>
                <a:rPr lang="en-US" sz="3623">
                  <a:solidFill>
                    <a:srgbClr val="000000"/>
                  </a:solidFill>
                  <a:latin typeface="Anantason"/>
                </a:rPr>
                <a:t>ViewModel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1371279"/>
              <a:ext cx="9844769" cy="42433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22079" lvl="1" indent="-261040">
                <a:lnSpc>
                  <a:spcPts val="3627"/>
                </a:lnSpc>
                <a:buFont typeface="Arial"/>
                <a:buChar char="•"/>
              </a:pPr>
              <a:r>
                <a:rPr lang="en-US" sz="2418" spc="31">
                  <a:solidFill>
                    <a:srgbClr val="000000"/>
                  </a:solidFill>
                  <a:latin typeface="Muli"/>
                </a:rPr>
                <a:t>Dirancang untuk menyimpan dan mengelola data terkait tampilan (UI) agar tetap ada selama perubahan konfigurasi.</a:t>
              </a:r>
            </a:p>
            <a:p>
              <a:pPr marL="522079" lvl="1" indent="-261040">
                <a:lnSpc>
                  <a:spcPts val="3627"/>
                </a:lnSpc>
                <a:buFont typeface="Arial"/>
                <a:buChar char="•"/>
              </a:pPr>
              <a:r>
                <a:rPr lang="en-US" sz="2418" spc="31">
                  <a:solidFill>
                    <a:srgbClr val="000000"/>
                  </a:solidFill>
                  <a:latin typeface="Muli"/>
                </a:rPr>
                <a:t>Sebagai perantara antara layer view dan business logic aplikasi.</a:t>
              </a:r>
            </a:p>
            <a:p>
              <a:pPr>
                <a:lnSpc>
                  <a:spcPts val="3627"/>
                </a:lnSpc>
              </a:pPr>
              <a:endParaRPr lang="en-US" sz="2418" spc="31">
                <a:solidFill>
                  <a:srgbClr val="000000"/>
                </a:solidFill>
                <a:latin typeface="Muli"/>
              </a:endParaRPr>
            </a:p>
            <a:p>
              <a:pPr algn="l">
                <a:lnSpc>
                  <a:spcPts val="3627"/>
                </a:lnSpc>
              </a:pPr>
              <a:endParaRPr lang="en-US" sz="2418" spc="31">
                <a:solidFill>
                  <a:srgbClr val="000000"/>
                </a:solidFill>
                <a:latin typeface="Muli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4555" b="-34555"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3" name="Freeform 3"/>
          <p:cNvSpPr/>
          <p:nvPr/>
        </p:nvSpPr>
        <p:spPr>
          <a:xfrm>
            <a:off x="-1902177" y="-2172401"/>
            <a:ext cx="5861754" cy="6358905"/>
          </a:xfrm>
          <a:custGeom>
            <a:avLst/>
            <a:gdLst/>
            <a:ahLst/>
            <a:cxnLst/>
            <a:rect l="l" t="t" r="r" b="b"/>
            <a:pathLst>
              <a:path w="5861754" h="6358905">
                <a:moveTo>
                  <a:pt x="0" y="0"/>
                </a:moveTo>
                <a:lnTo>
                  <a:pt x="5861754" y="0"/>
                </a:lnTo>
                <a:lnTo>
                  <a:pt x="5861754" y="6358904"/>
                </a:lnTo>
                <a:lnTo>
                  <a:pt x="0" y="635890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4" name="Freeform 4"/>
          <p:cNvSpPr/>
          <p:nvPr/>
        </p:nvSpPr>
        <p:spPr>
          <a:xfrm rot="787604">
            <a:off x="-2344752" y="-2664017"/>
            <a:ext cx="6224985" cy="6224985"/>
          </a:xfrm>
          <a:custGeom>
            <a:avLst/>
            <a:gdLst/>
            <a:ahLst/>
            <a:cxnLst/>
            <a:rect l="l" t="t" r="r" b="b"/>
            <a:pathLst>
              <a:path w="6224985" h="6224985">
                <a:moveTo>
                  <a:pt x="0" y="0"/>
                </a:moveTo>
                <a:lnTo>
                  <a:pt x="6224985" y="0"/>
                </a:lnTo>
                <a:lnTo>
                  <a:pt x="6224985" y="6224984"/>
                </a:lnTo>
                <a:lnTo>
                  <a:pt x="0" y="622498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5" name="Freeform 5"/>
          <p:cNvSpPr/>
          <p:nvPr/>
        </p:nvSpPr>
        <p:spPr>
          <a:xfrm>
            <a:off x="13540261" y="5885210"/>
            <a:ext cx="8115300" cy="8803580"/>
          </a:xfrm>
          <a:custGeom>
            <a:avLst/>
            <a:gdLst/>
            <a:ahLst/>
            <a:cxnLst/>
            <a:rect l="l" t="t" r="r" b="b"/>
            <a:pathLst>
              <a:path w="8115300" h="8803580">
                <a:moveTo>
                  <a:pt x="0" y="0"/>
                </a:moveTo>
                <a:lnTo>
                  <a:pt x="8115300" y="0"/>
                </a:lnTo>
                <a:lnTo>
                  <a:pt x="8115300" y="8803580"/>
                </a:lnTo>
                <a:lnTo>
                  <a:pt x="0" y="880358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6" name="Freeform 6"/>
          <p:cNvSpPr/>
          <p:nvPr/>
        </p:nvSpPr>
        <p:spPr>
          <a:xfrm rot="8606564">
            <a:off x="14981378" y="7271813"/>
            <a:ext cx="5233065" cy="5233065"/>
          </a:xfrm>
          <a:custGeom>
            <a:avLst/>
            <a:gdLst/>
            <a:ahLst/>
            <a:cxnLst/>
            <a:rect l="l" t="t" r="r" b="b"/>
            <a:pathLst>
              <a:path w="5233065" h="5233065">
                <a:moveTo>
                  <a:pt x="0" y="0"/>
                </a:moveTo>
                <a:lnTo>
                  <a:pt x="5233065" y="0"/>
                </a:lnTo>
                <a:lnTo>
                  <a:pt x="5233065" y="5233065"/>
                </a:lnTo>
                <a:lnTo>
                  <a:pt x="0" y="523306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7" name="Freeform 7"/>
          <p:cNvSpPr/>
          <p:nvPr/>
        </p:nvSpPr>
        <p:spPr>
          <a:xfrm rot="6351841">
            <a:off x="14771794" y="8969890"/>
            <a:ext cx="1105403" cy="576819"/>
          </a:xfrm>
          <a:custGeom>
            <a:avLst/>
            <a:gdLst/>
            <a:ahLst/>
            <a:cxnLst/>
            <a:rect l="l" t="t" r="r" b="b"/>
            <a:pathLst>
              <a:path w="1105403" h="576819">
                <a:moveTo>
                  <a:pt x="0" y="0"/>
                </a:moveTo>
                <a:lnTo>
                  <a:pt x="1105403" y="0"/>
                </a:lnTo>
                <a:lnTo>
                  <a:pt x="1105403" y="576820"/>
                </a:lnTo>
                <a:lnTo>
                  <a:pt x="0" y="57682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8" name="Freeform 8"/>
          <p:cNvSpPr/>
          <p:nvPr/>
        </p:nvSpPr>
        <p:spPr>
          <a:xfrm>
            <a:off x="1812347" y="1667968"/>
            <a:ext cx="1170323" cy="1170323"/>
          </a:xfrm>
          <a:custGeom>
            <a:avLst/>
            <a:gdLst/>
            <a:ahLst/>
            <a:cxnLst/>
            <a:rect l="l" t="t" r="r" b="b"/>
            <a:pathLst>
              <a:path w="1170323" h="1170323">
                <a:moveTo>
                  <a:pt x="0" y="0"/>
                </a:moveTo>
                <a:lnTo>
                  <a:pt x="1170323" y="0"/>
                </a:lnTo>
                <a:lnTo>
                  <a:pt x="1170323" y="1170323"/>
                </a:lnTo>
                <a:lnTo>
                  <a:pt x="0" y="1170323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9" name="Freeform 9"/>
          <p:cNvSpPr/>
          <p:nvPr/>
        </p:nvSpPr>
        <p:spPr>
          <a:xfrm>
            <a:off x="212472" y="3657560"/>
            <a:ext cx="9140717" cy="5141101"/>
          </a:xfrm>
          <a:custGeom>
            <a:avLst/>
            <a:gdLst/>
            <a:ahLst/>
            <a:cxnLst/>
            <a:rect l="l" t="t" r="r" b="b"/>
            <a:pathLst>
              <a:path w="9140717" h="5141101">
                <a:moveTo>
                  <a:pt x="0" y="0"/>
                </a:moveTo>
                <a:lnTo>
                  <a:pt x="9140717" y="0"/>
                </a:lnTo>
                <a:lnTo>
                  <a:pt x="9140717" y="5141100"/>
                </a:lnTo>
                <a:lnTo>
                  <a:pt x="0" y="5141100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0" name="TextBox 10"/>
          <p:cNvSpPr txBox="1"/>
          <p:nvPr/>
        </p:nvSpPr>
        <p:spPr>
          <a:xfrm>
            <a:off x="9554881" y="1038225"/>
            <a:ext cx="7498349" cy="1276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199"/>
              </a:lnSpc>
            </a:pPr>
            <a:r>
              <a:rPr lang="en-US" sz="8499">
                <a:solidFill>
                  <a:srgbClr val="000000"/>
                </a:solidFill>
                <a:latin typeface="Anantason"/>
              </a:rPr>
              <a:t>Data binding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144000" y="2109047"/>
            <a:ext cx="8970070" cy="4238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784"/>
              </a:lnSpc>
            </a:pPr>
            <a:endParaRPr/>
          </a:p>
          <a:p>
            <a:pPr marL="879499" lvl="1" indent="-439749">
              <a:lnSpc>
                <a:spcPts val="5784"/>
              </a:lnSpc>
              <a:buFont typeface="Arial"/>
              <a:buChar char="•"/>
            </a:pPr>
            <a:r>
              <a:rPr lang="en-US" sz="4073">
                <a:solidFill>
                  <a:srgbClr val="000000"/>
                </a:solidFill>
                <a:latin typeface="Muli"/>
              </a:rPr>
              <a:t>Cara mengikat (binding) tampilan UI secara deklaratif dengan data model.</a:t>
            </a:r>
          </a:p>
          <a:p>
            <a:pPr marL="879499" lvl="1" indent="-439749">
              <a:lnSpc>
                <a:spcPts val="5784"/>
              </a:lnSpc>
              <a:buFont typeface="Arial"/>
              <a:buChar char="•"/>
            </a:pPr>
            <a:r>
              <a:rPr lang="en-US" sz="4073">
                <a:solidFill>
                  <a:srgbClr val="000000"/>
                </a:solidFill>
                <a:latin typeface="Muli"/>
              </a:rPr>
              <a:t>Mengurangi kode boilerplate</a:t>
            </a:r>
          </a:p>
          <a:p>
            <a:pPr algn="l">
              <a:lnSpc>
                <a:spcPts val="4277"/>
              </a:lnSpc>
            </a:pPr>
            <a:endParaRPr lang="en-US" sz="4073">
              <a:solidFill>
                <a:srgbClr val="000000"/>
              </a:solidFill>
              <a:latin typeface="Mul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4555" b="-34555"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3" name="Freeform 3"/>
          <p:cNvSpPr/>
          <p:nvPr/>
        </p:nvSpPr>
        <p:spPr>
          <a:xfrm>
            <a:off x="157868" y="1538923"/>
            <a:ext cx="9949882" cy="7462411"/>
          </a:xfrm>
          <a:custGeom>
            <a:avLst/>
            <a:gdLst/>
            <a:ahLst/>
            <a:cxnLst/>
            <a:rect l="l" t="t" r="r" b="b"/>
            <a:pathLst>
              <a:path w="9949882" h="7462411">
                <a:moveTo>
                  <a:pt x="0" y="0"/>
                </a:moveTo>
                <a:lnTo>
                  <a:pt x="9949882" y="0"/>
                </a:lnTo>
                <a:lnTo>
                  <a:pt x="9949882" y="7462411"/>
                </a:lnTo>
                <a:lnTo>
                  <a:pt x="0" y="746241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grpSp>
        <p:nvGrpSpPr>
          <p:cNvPr id="4" name="Group 4"/>
          <p:cNvGrpSpPr/>
          <p:nvPr/>
        </p:nvGrpSpPr>
        <p:grpSpPr>
          <a:xfrm>
            <a:off x="8591887" y="1538923"/>
            <a:ext cx="9171532" cy="6579870"/>
            <a:chOff x="0" y="0"/>
            <a:chExt cx="12228709" cy="8773160"/>
          </a:xfrm>
        </p:grpSpPr>
        <p:sp>
          <p:nvSpPr>
            <p:cNvPr id="5" name="TextBox 5"/>
            <p:cNvSpPr txBox="1"/>
            <p:nvPr/>
          </p:nvSpPr>
          <p:spPr>
            <a:xfrm>
              <a:off x="0" y="9525"/>
              <a:ext cx="12228709" cy="34194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0199"/>
                </a:lnSpc>
              </a:pPr>
              <a:r>
                <a:rPr lang="en-US" sz="8499">
                  <a:solidFill>
                    <a:srgbClr val="000000"/>
                  </a:solidFill>
                  <a:latin typeface="Anantason"/>
                </a:rPr>
                <a:t>Model-View-ViewModel (MVVM)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4098925"/>
              <a:ext cx="10485339" cy="46742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18160" lvl="1" indent="-259080">
                <a:lnSpc>
                  <a:spcPts val="3120"/>
                </a:lnSpc>
                <a:buFont typeface="Arial"/>
                <a:buChar char="•"/>
              </a:pPr>
              <a:r>
                <a:rPr lang="en-US" sz="2400">
                  <a:solidFill>
                    <a:srgbClr val="000000"/>
                  </a:solidFill>
                  <a:latin typeface="Muli"/>
                </a:rPr>
                <a:t>Arsitektur pengembangan perangkat lunak yang memisahkan aplikasi menjadi tiga komponen utama:</a:t>
              </a:r>
            </a:p>
            <a:p>
              <a:pPr marL="1036320" lvl="2" indent="-345440">
                <a:lnSpc>
                  <a:spcPts val="3120"/>
                </a:lnSpc>
                <a:buFont typeface="Arial"/>
                <a:buChar char="⚬"/>
              </a:pPr>
              <a:r>
                <a:rPr lang="en-US" sz="2400">
                  <a:solidFill>
                    <a:srgbClr val="000000"/>
                  </a:solidFill>
                  <a:latin typeface="Muli"/>
                </a:rPr>
                <a:t>Model mewakili data dan logika bisnis.</a:t>
              </a:r>
            </a:p>
            <a:p>
              <a:pPr marL="1036320" lvl="2" indent="-345440">
                <a:lnSpc>
                  <a:spcPts val="3120"/>
                </a:lnSpc>
                <a:buFont typeface="Arial"/>
                <a:buChar char="⚬"/>
              </a:pPr>
              <a:r>
                <a:rPr lang="en-US" sz="2400">
                  <a:solidFill>
                    <a:srgbClr val="000000"/>
                  </a:solidFill>
                  <a:latin typeface="Muli"/>
                </a:rPr>
                <a:t>View mengatur tampilan dan berinteraksi dengan pengguna.</a:t>
              </a:r>
            </a:p>
            <a:p>
              <a:pPr marL="1036320" lvl="2" indent="-345440" algn="l">
                <a:lnSpc>
                  <a:spcPts val="3120"/>
                </a:lnSpc>
                <a:buFont typeface="Arial"/>
                <a:buChar char="⚬"/>
              </a:pPr>
              <a:r>
                <a:rPr lang="en-US" sz="2400">
                  <a:solidFill>
                    <a:srgbClr val="000000"/>
                  </a:solidFill>
                  <a:latin typeface="Muli"/>
                </a:rPr>
                <a:t>ViewModel mengelola data yang diperlukan oleh tampilan dan menghubungkan Model dengan View.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</TotalTime>
  <Words>423</Words>
  <Application>Microsoft Office PowerPoint</Application>
  <PresentationFormat>Custom</PresentationFormat>
  <Paragraphs>66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Calibri</vt:lpstr>
      <vt:lpstr>Arial</vt:lpstr>
      <vt:lpstr>Anantason</vt:lpstr>
      <vt:lpstr>Anantason Bold</vt:lpstr>
      <vt:lpstr>Muli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Research Proposal Business Presentation in Purple Green Orange Gradients Style</dc:title>
  <dc:creator>user</dc:creator>
  <cp:lastModifiedBy>Julio Nicholas</cp:lastModifiedBy>
  <cp:revision>1</cp:revision>
  <dcterms:created xsi:type="dcterms:W3CDTF">2006-08-16T00:00:00Z</dcterms:created>
  <dcterms:modified xsi:type="dcterms:W3CDTF">2023-08-23T20:27:06Z</dcterms:modified>
  <dc:identifier>DAFsYY9D9qg</dc:identifier>
</cp:coreProperties>
</file>